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handoutMasterIdLst>
    <p:handoutMasterId r:id="rId3"/>
  </p:handoutMasterIdLst>
  <p:sldIdLst>
    <p:sldId id="256" r:id="rId2"/>
  </p:sldIdLst>
  <p:sldSz cx="21945600" cy="3657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252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04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D25A69-24DF-7B5C-0612-42E63B28B4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FD5D47-432A-E776-0B93-B14C5B9AE5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71693-8D58-4CC0-815B-9DDEAED6A95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A547E2-5067-BC96-F20A-7D34E58BD7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697FC-3EB1-FFDA-B0A0-3E0DF87315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537BC-808A-404C-A746-8603EC1B1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3366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28CDC9-861B-4568-CDC0-329EB096A5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5819775"/>
            <a:ext cx="20574000" cy="2424339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600"/>
              </a:spcBef>
              <a:buNone/>
              <a:defRPr sz="36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Author Name11,#1, Author Name 22,#2, Author Name 33,#1,#2</a:t>
            </a:r>
          </a:p>
          <a:p>
            <a:pPr lvl="0"/>
            <a:r>
              <a:rPr lang="en-US" dirty="0"/>
              <a:t>#1Affiliation 1,</a:t>
            </a:r>
          </a:p>
          <a:p>
            <a:pPr lvl="0"/>
            <a:r>
              <a:rPr lang="en-US" dirty="0"/>
              <a:t>#2Affiliation line 2 …</a:t>
            </a:r>
          </a:p>
          <a:p>
            <a:pPr lvl="0"/>
            <a:r>
              <a:rPr lang="en-US" dirty="0"/>
              <a:t>{1author1.email, 3author3.email}@my-domain.com, 2author2.email@his-domain.com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87B1FB-10E5-9B36-0438-166607EBF7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3672114"/>
            <a:ext cx="20574000" cy="2124075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7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This is the Paper Title</a:t>
            </a:r>
          </a:p>
        </p:txBody>
      </p:sp>
      <p:sp>
        <p:nvSpPr>
          <p:cNvPr id="12" name="Online Image Placeholder 11">
            <a:extLst>
              <a:ext uri="{FF2B5EF4-FFF2-40B4-BE49-F238E27FC236}">
                <a16:creationId xmlns:a16="http://schemas.microsoft.com/office/drawing/2014/main" id="{983FFD62-1098-4074-2334-EF69C28984C4}"/>
              </a:ext>
            </a:extLst>
          </p:cNvPr>
          <p:cNvSpPr>
            <a:spLocks noGrp="1"/>
          </p:cNvSpPr>
          <p:nvPr>
            <p:ph type="clipArt" sz="quarter" idx="14" hasCustomPrompt="1"/>
          </p:nvPr>
        </p:nvSpPr>
        <p:spPr>
          <a:xfrm>
            <a:off x="7315200" y="755650"/>
            <a:ext cx="7315200" cy="18288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dirty="0" err="1"/>
              <a:t>Your</a:t>
            </a:r>
            <a:r>
              <a:rPr lang="es-AR" dirty="0"/>
              <a:t> Logo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04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28CDC9-861B-4568-CDC0-329EB096A5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5819775"/>
            <a:ext cx="20574000" cy="2424339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600"/>
              </a:spcBef>
              <a:buNone/>
              <a:defRPr sz="36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Author Name11,#1, Author Name 22,#2, Author Name 33,#1,#2</a:t>
            </a:r>
          </a:p>
          <a:p>
            <a:pPr lvl="0"/>
            <a:r>
              <a:rPr lang="en-US" dirty="0"/>
              <a:t>#1Affiliation 1,</a:t>
            </a:r>
          </a:p>
          <a:p>
            <a:pPr lvl="0"/>
            <a:r>
              <a:rPr lang="en-US" dirty="0"/>
              <a:t>#2Affiliation line 2 …</a:t>
            </a:r>
          </a:p>
          <a:p>
            <a:pPr lvl="0"/>
            <a:r>
              <a:rPr lang="en-US" dirty="0"/>
              <a:t>{1author1.email, 3author3.email}@my-domain.com, 2author2.email@his-domain.com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87B1FB-10E5-9B36-0438-166607EBF7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3672114"/>
            <a:ext cx="20574000" cy="2124075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7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buNone/>
              <a:defRPr sz="7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This is the Paper Title</a:t>
            </a:r>
          </a:p>
        </p:txBody>
      </p:sp>
      <p:sp>
        <p:nvSpPr>
          <p:cNvPr id="12" name="Online Image Placeholder 11">
            <a:extLst>
              <a:ext uri="{FF2B5EF4-FFF2-40B4-BE49-F238E27FC236}">
                <a16:creationId xmlns:a16="http://schemas.microsoft.com/office/drawing/2014/main" id="{983FFD62-1098-4074-2334-EF69C28984C4}"/>
              </a:ext>
            </a:extLst>
          </p:cNvPr>
          <p:cNvSpPr>
            <a:spLocks noGrp="1"/>
          </p:cNvSpPr>
          <p:nvPr>
            <p:ph type="clipArt" sz="quarter" idx="14" hasCustomPrompt="1"/>
          </p:nvPr>
        </p:nvSpPr>
        <p:spPr>
          <a:xfrm>
            <a:off x="7315200" y="762000"/>
            <a:ext cx="7315200" cy="18288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AR" dirty="0" err="1"/>
              <a:t>Your</a:t>
            </a:r>
            <a:r>
              <a:rPr lang="es-AR" dirty="0"/>
              <a:t> Logo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973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2304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6" pos="6696" userDrawn="1">
          <p15:clr>
            <a:srgbClr val="FBAE40"/>
          </p15:clr>
        </p15:guide>
        <p15:guide id="7" pos="712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60DF51-3006-E5E0-ADC7-210C477EA8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3149" y="685799"/>
            <a:ext cx="4038601" cy="20219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EBE194-5C51-8991-0D1A-CEDCC9730CA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1975"/>
            <a:ext cx="21945600" cy="2898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91B197-17CE-781F-C478-9D094C9849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72" y="642258"/>
            <a:ext cx="3648528" cy="21275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282A7F-A914-379C-AC17-54F0F51CA1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7301" y="34151630"/>
            <a:ext cx="3172499" cy="16459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E19C950-DF71-8AFE-E4B7-E6BBEB082C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288790"/>
            <a:ext cx="2432116" cy="1371600"/>
          </a:xfrm>
          <a:prstGeom prst="rect">
            <a:avLst/>
          </a:prstGeom>
        </p:spPr>
      </p:pic>
      <p:sp>
        <p:nvSpPr>
          <p:cNvPr id="22" name="Text Box 3">
            <a:extLst>
              <a:ext uri="{FF2B5EF4-FFF2-40B4-BE49-F238E27FC236}">
                <a16:creationId xmlns:a16="http://schemas.microsoft.com/office/drawing/2014/main" id="{5A456B19-8B86-E619-315A-9404E53CEA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00650" y="34498818"/>
            <a:ext cx="11544300" cy="95154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90488" tIns="44450" rIns="90488" bIns="44450" anchor="ctr" anchorCtr="0">
            <a:spAutoFit/>
          </a:bodyPr>
          <a:lstStyle/>
          <a:p>
            <a:pPr marL="0" indent="-342900" algn="ctr">
              <a:spcBef>
                <a:spcPct val="0"/>
              </a:spcBef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IEEE MTT-S Latin America Microwave Conference</a:t>
            </a:r>
          </a:p>
          <a:p>
            <a:pPr marL="0" indent="-342900" algn="ctr">
              <a:spcBef>
                <a:spcPct val="0"/>
              </a:spcBef>
            </a:pPr>
            <a:r>
              <a:rPr lang="en-US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Buenos Aires, Argentina | December 9-11, 2026</a:t>
            </a:r>
          </a:p>
        </p:txBody>
      </p:sp>
    </p:spTree>
    <p:extLst>
      <p:ext uri="{BB962C8B-B14F-4D97-AF65-F5344CB8AC3E}">
        <p14:creationId xmlns:p14="http://schemas.microsoft.com/office/powerpoint/2010/main" val="209502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2231045" rtl="0" eaLnBrk="1" latinLnBrk="0" hangingPunct="1">
        <a:lnSpc>
          <a:spcPct val="90000"/>
        </a:lnSpc>
        <a:spcBef>
          <a:spcPct val="0"/>
        </a:spcBef>
        <a:buNone/>
        <a:defRPr sz="107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7761" indent="-557761" algn="l" defTabSz="2231045" rtl="0" eaLnBrk="1" latinLnBrk="0" hangingPunct="1">
        <a:lnSpc>
          <a:spcPct val="90000"/>
        </a:lnSpc>
        <a:spcBef>
          <a:spcPts val="2440"/>
        </a:spcBef>
        <a:buFont typeface="Arial" panose="020B0604020202020204" pitchFamily="34" charset="0"/>
        <a:buChar char="•"/>
        <a:defRPr sz="6832" kern="1200">
          <a:solidFill>
            <a:schemeClr val="tx1"/>
          </a:solidFill>
          <a:latin typeface="+mn-lt"/>
          <a:ea typeface="+mn-ea"/>
          <a:cs typeface="+mn-cs"/>
        </a:defRPr>
      </a:lvl1pPr>
      <a:lvl2pPr marL="1673283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5856" kern="1200">
          <a:solidFill>
            <a:schemeClr val="tx1"/>
          </a:solidFill>
          <a:latin typeface="+mn-lt"/>
          <a:ea typeface="+mn-ea"/>
          <a:cs typeface="+mn-cs"/>
        </a:defRPr>
      </a:lvl2pPr>
      <a:lvl3pPr marL="2788806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880" kern="1200">
          <a:solidFill>
            <a:schemeClr val="tx1"/>
          </a:solidFill>
          <a:latin typeface="+mn-lt"/>
          <a:ea typeface="+mn-ea"/>
          <a:cs typeface="+mn-cs"/>
        </a:defRPr>
      </a:lvl3pPr>
      <a:lvl4pPr marL="3904328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392" kern="1200">
          <a:solidFill>
            <a:schemeClr val="tx1"/>
          </a:solidFill>
          <a:latin typeface="+mn-lt"/>
          <a:ea typeface="+mn-ea"/>
          <a:cs typeface="+mn-cs"/>
        </a:defRPr>
      </a:lvl4pPr>
      <a:lvl5pPr marL="5019850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392" kern="1200">
          <a:solidFill>
            <a:schemeClr val="tx1"/>
          </a:solidFill>
          <a:latin typeface="+mn-lt"/>
          <a:ea typeface="+mn-ea"/>
          <a:cs typeface="+mn-cs"/>
        </a:defRPr>
      </a:lvl5pPr>
      <a:lvl6pPr marL="6135373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392" kern="1200">
          <a:solidFill>
            <a:schemeClr val="tx1"/>
          </a:solidFill>
          <a:latin typeface="+mn-lt"/>
          <a:ea typeface="+mn-ea"/>
          <a:cs typeface="+mn-cs"/>
        </a:defRPr>
      </a:lvl6pPr>
      <a:lvl7pPr marL="7250895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392" kern="1200">
          <a:solidFill>
            <a:schemeClr val="tx1"/>
          </a:solidFill>
          <a:latin typeface="+mn-lt"/>
          <a:ea typeface="+mn-ea"/>
          <a:cs typeface="+mn-cs"/>
        </a:defRPr>
      </a:lvl7pPr>
      <a:lvl8pPr marL="8366417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392" kern="1200">
          <a:solidFill>
            <a:schemeClr val="tx1"/>
          </a:solidFill>
          <a:latin typeface="+mn-lt"/>
          <a:ea typeface="+mn-ea"/>
          <a:cs typeface="+mn-cs"/>
        </a:defRPr>
      </a:lvl8pPr>
      <a:lvl9pPr marL="9481939" indent="-557761" algn="l" defTabSz="2231045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sz="43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1pPr>
      <a:lvl2pPr marL="1115522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2pPr>
      <a:lvl3pPr marL="2231045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3pPr>
      <a:lvl4pPr marL="3346567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4pPr>
      <a:lvl5pPr marL="4462089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5pPr>
      <a:lvl6pPr marL="5577611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6pPr>
      <a:lvl7pPr marL="6693134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7pPr>
      <a:lvl8pPr marL="7808656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8pPr>
      <a:lvl9pPr marL="8924178" algn="l" defTabSz="2231045" rtl="0" eaLnBrk="1" latinLnBrk="0" hangingPunct="1">
        <a:defRPr sz="43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432" userDrawn="1">
          <p15:clr>
            <a:srgbClr val="F26B43"/>
          </p15:clr>
        </p15:guide>
        <p15:guide id="4" pos="432" userDrawn="1">
          <p15:clr>
            <a:srgbClr val="F26B43"/>
          </p15:clr>
        </p15:guide>
        <p15:guide id="5" pos="13392" userDrawn="1">
          <p15:clr>
            <a:srgbClr val="F26B43"/>
          </p15:clr>
        </p15:guide>
        <p15:guide id="6" orient="horz" pos="22608" userDrawn="1">
          <p15:clr>
            <a:srgbClr val="F26B43"/>
          </p15:clr>
        </p15:guide>
        <p15:guide id="7" orient="horz" pos="21456" userDrawn="1">
          <p15:clr>
            <a:srgbClr val="F26B43"/>
          </p15:clr>
        </p15:guide>
        <p15:guide id="8" orient="horz" pos="2304" userDrawn="1">
          <p15:clr>
            <a:srgbClr val="F26B43"/>
          </p15:clr>
        </p15:guide>
        <p15:guide id="9" orient="horz" pos="16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6141A-A163-9A72-AB12-AB002EBA02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800" y="5819775"/>
            <a:ext cx="20574000" cy="2424339"/>
          </a:xfrm>
        </p:spPr>
        <p:txBody>
          <a:bodyPr/>
          <a:lstStyle/>
          <a:p>
            <a:r>
              <a:rPr lang="es-AR" dirty="0"/>
              <a:t>Author Name 1</a:t>
            </a:r>
            <a:r>
              <a:rPr lang="es-AR" baseline="30000" dirty="0"/>
              <a:t>1,#1</a:t>
            </a:r>
            <a:r>
              <a:rPr lang="es-AR" dirty="0"/>
              <a:t>, Author Name 2</a:t>
            </a:r>
            <a:r>
              <a:rPr lang="es-AR" baseline="30000" dirty="0"/>
              <a:t>2,#2</a:t>
            </a:r>
            <a:r>
              <a:rPr lang="es-AR" dirty="0"/>
              <a:t>, Author Name 3</a:t>
            </a:r>
            <a:r>
              <a:rPr lang="es-AR" baseline="30000" dirty="0"/>
              <a:t>3,#1,#2</a:t>
            </a:r>
            <a:r>
              <a:rPr lang="es-AR" dirty="0"/>
              <a:t>  </a:t>
            </a:r>
            <a:endParaRPr lang="en-US" dirty="0"/>
          </a:p>
          <a:p>
            <a:r>
              <a:rPr lang="en-US" baseline="30000" dirty="0"/>
              <a:t>#1</a:t>
            </a:r>
            <a:r>
              <a:rPr lang="en-US" dirty="0"/>
              <a:t>Affiliation 1,</a:t>
            </a:r>
          </a:p>
          <a:p>
            <a:r>
              <a:rPr lang="en-US" baseline="30000" dirty="0"/>
              <a:t>#2</a:t>
            </a:r>
            <a:r>
              <a:rPr lang="en-US" dirty="0"/>
              <a:t>Affiliation line 2 …</a:t>
            </a:r>
          </a:p>
          <a:p>
            <a:r>
              <a:rPr lang="en-US" dirty="0"/>
              <a:t>{</a:t>
            </a:r>
            <a:r>
              <a:rPr lang="en-US" baseline="30000" dirty="0"/>
              <a:t>1</a:t>
            </a:r>
            <a:r>
              <a:rPr lang="en-US" dirty="0"/>
              <a:t>author1.email, </a:t>
            </a:r>
            <a:r>
              <a:rPr lang="en-US" baseline="30000" dirty="0"/>
              <a:t>3</a:t>
            </a:r>
            <a:r>
              <a:rPr lang="en-US" dirty="0"/>
              <a:t>author3.email}@my-domain.com, </a:t>
            </a:r>
            <a:r>
              <a:rPr lang="en-US" baseline="30000" dirty="0"/>
              <a:t>2</a:t>
            </a:r>
            <a:r>
              <a:rPr lang="en-US" dirty="0"/>
              <a:t>author2.email@his-domain.com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647073-C2EE-40F1-DB22-2ACEBD19DE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3672114"/>
            <a:ext cx="20574000" cy="2124075"/>
          </a:xfrm>
        </p:spPr>
        <p:txBody>
          <a:bodyPr/>
          <a:lstStyle/>
          <a:p>
            <a:r>
              <a:rPr lang="es-AR" dirty="0" err="1"/>
              <a:t>This</a:t>
            </a:r>
            <a:r>
              <a:rPr lang="es-AR" dirty="0"/>
              <a:t> </a:t>
            </a:r>
            <a:r>
              <a:rPr lang="es-AR" dirty="0" err="1"/>
              <a:t>is</a:t>
            </a:r>
            <a:r>
              <a:rPr lang="es-AR" dirty="0"/>
              <a:t> </a:t>
            </a:r>
            <a:r>
              <a:rPr lang="es-AR" dirty="0" err="1"/>
              <a:t>the</a:t>
            </a:r>
            <a:r>
              <a:rPr lang="es-AR" dirty="0"/>
              <a:t> Paper Title</a:t>
            </a:r>
            <a:endParaRPr lang="en-US" dirty="0"/>
          </a:p>
        </p:txBody>
      </p:sp>
      <p:sp>
        <p:nvSpPr>
          <p:cNvPr id="11" name="Online Image Placeholder 10">
            <a:extLst>
              <a:ext uri="{FF2B5EF4-FFF2-40B4-BE49-F238E27FC236}">
                <a16:creationId xmlns:a16="http://schemas.microsoft.com/office/drawing/2014/main" id="{FC8F2F4F-62C4-84B6-786B-DF064C139F57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315200" y="762000"/>
            <a:ext cx="73152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105B4DB-A5A9-5667-38A5-8FF5F8552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8626161"/>
            <a:ext cx="20574000" cy="1905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98131" tIns="199065" rIns="398131" bIns="199065" numCol="1" anchor="b" anchorCtr="0" compatLnSpc="1">
            <a:prstTxWarp prst="textNoShape">
              <a:avLst/>
            </a:prstTxWarp>
            <a:spAutoFit/>
          </a:bodyPr>
          <a:lstStyle/>
          <a:p>
            <a:pPr defTabSz="3981586" eaLnBrk="0">
              <a:lnSpc>
                <a:spcPct val="100000"/>
              </a:lnSpc>
              <a:buClrTx/>
              <a:buSzTx/>
            </a:pPr>
            <a:r>
              <a:rPr lang="en-GB" altLang="fr-FR" sz="660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Instructions for Poster Presenters</a:t>
            </a:r>
            <a:endParaRPr lang="en-GB" altLang="fr-FR" sz="320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3981586" eaLnBrk="0">
              <a:lnSpc>
                <a:spcPct val="100000"/>
              </a:lnSpc>
              <a:buClrTx/>
              <a:buSzTx/>
            </a:pPr>
            <a:endParaRPr lang="en-US" altLang="fr-FR" sz="320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 defTabSz="3981586" eaLnBrk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+mj-lt"/>
              <a:buAutoNum type="arabicPeriod"/>
            </a:pPr>
            <a:r>
              <a:rPr lang="en-US" alt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Specifications and Layout Recommendations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 dimensions are 24 in × 40 in (Vertical / Portrait).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modify the header and footer template logos. You may use empty space in the header to insert your institution's logo or website. Respect the pre-assigned dimensions for the logo if possible (8 in x 2 in).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may choose between the 1-column or 2-column layout options provided in this template (the 2-column layout is generally recommended for optimal readability).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Maintain a 0.75 in safe margin from all edges. Turn on Guides (View &gt; Guides) in your editor to respect these boundaries and align content precisely.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the pre-established template background and font styles. Ensure high contrast between text and background for optimal legibility.</a:t>
            </a:r>
          </a:p>
          <a:p>
            <a:pPr marL="514350" indent="-514350" algn="just" defTabSz="3981586" eaLnBrk="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alt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 and Design Best Practices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 body text size at a minimum of 30 pt (approximately 10 mm) for easy reading from a distance.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Avoid dense blocks of text. Use headline-style phrases, bullet points, figures, tables, and equations to present key information clearly.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a structured layout including a clear Introduction/Outline, Key Results, and Conclusions.</a:t>
            </a:r>
          </a:p>
          <a:p>
            <a:pPr marL="514350" indent="-514350" algn="just" defTabSz="3981586" eaLnBrk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+mj-lt"/>
              <a:buAutoNum type="arabicPeriod"/>
            </a:pPr>
            <a:r>
              <a:rPr lang="en-US" alt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Technical and Export Requirements 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Embed all fonts when saving to prevent substitution errors in the printed edition.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Export your final poster as a high-resolution PDF (PDF/A compliance is recommended for printing)</a:t>
            </a:r>
            <a:endParaRPr lang="en-US" altLang="fr-FR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 defTabSz="3981586" eaLnBrk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+mj-lt"/>
              <a:buAutoNum type="arabicPeriod"/>
            </a:pPr>
            <a:r>
              <a:rPr lang="en-US" altLang="fr-FR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and Networking Tips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Prepare a concise 1- to 2-minute overview of your research so you can guide visitors through the main highlights naturally without reading directly from the board.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Engage actively with attendees by encouraging questions and guiding the discussion around your key visual elements.</a:t>
            </a:r>
          </a:p>
          <a:p>
            <a:pPr marL="914400" lvl="1" indent="-457200" algn="just" defTabSz="3981586" eaLnBrk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fr-FR" sz="3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may be helpful to have business cards available for visitors to take with them to enable future correspondence.</a:t>
            </a:r>
          </a:p>
          <a:p>
            <a:pPr lvl="1" algn="just" defTabSz="3981586" eaLnBrk="0"/>
            <a:endParaRPr lang="en-US" altLang="fr-FR" sz="320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3981586" eaLnBrk="0">
              <a:lnSpc>
                <a:spcPct val="100000"/>
              </a:lnSpc>
              <a:buClrTx/>
              <a:buSzTx/>
            </a:pPr>
            <a:r>
              <a:rPr lang="en-US" altLang="fr-FR" sz="30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(You may remove this text box to begin designing your poster.)</a:t>
            </a:r>
          </a:p>
          <a:p>
            <a:pPr algn="just" defTabSz="3981586" eaLnBrk="0">
              <a:lnSpc>
                <a:spcPct val="100000"/>
              </a:lnSpc>
              <a:buClrTx/>
              <a:buSzTx/>
            </a:pPr>
            <a:endParaRPr lang="en-US" altLang="fr-FR" sz="320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351872"/>
      </p:ext>
    </p:extLst>
  </p:cSld>
  <p:clrMapOvr>
    <a:masterClrMapping/>
  </p:clrMapOvr>
</p:sld>
</file>

<file path=ppt/theme/theme1.xml><?xml version="1.0" encoding="utf-8"?>
<a:theme xmlns:a="http://schemas.openxmlformats.org/drawingml/2006/main" name="Poster Presentatio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378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Poster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Nuñez</dc:creator>
  <cp:lastModifiedBy>Francisco Nuñez</cp:lastModifiedBy>
  <cp:revision>16</cp:revision>
  <dcterms:created xsi:type="dcterms:W3CDTF">2026-10-28T19:57:06Z</dcterms:created>
  <dcterms:modified xsi:type="dcterms:W3CDTF">2026-10-29T20:37:56Z</dcterms:modified>
</cp:coreProperties>
</file>