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87" r:id="rId2"/>
  </p:sldMasterIdLst>
  <p:handoutMasterIdLst>
    <p:handoutMasterId r:id="rId12"/>
  </p:handoutMasterIdLst>
  <p:sldIdLst>
    <p:sldId id="256" r:id="rId3"/>
    <p:sldId id="265" r:id="rId4"/>
    <p:sldId id="257" r:id="rId5"/>
    <p:sldId id="259" r:id="rId6"/>
    <p:sldId id="258" r:id="rId7"/>
    <p:sldId id="260" r:id="rId8"/>
    <p:sldId id="261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84BBFF63-947E-482E-9421-A20043176C64}">
          <p14:sldIdLst>
            <p14:sldId id="256"/>
            <p14:sldId id="265"/>
            <p14:sldId id="257"/>
            <p14:sldId id="259"/>
            <p14:sldId id="258"/>
            <p14:sldId id="260"/>
            <p14:sldId id="261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80" userDrawn="1">
          <p15:clr>
            <a:srgbClr val="A4A3A4"/>
          </p15:clr>
        </p15:guide>
        <p15:guide id="2" pos="240" userDrawn="1">
          <p15:clr>
            <a:srgbClr val="A4A3A4"/>
          </p15:clr>
        </p15:guide>
        <p15:guide id="4" pos="74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8" autoAdjust="0"/>
    <p:restoredTop sz="94673" autoAdjust="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>
        <p:guide orient="horz" pos="4080"/>
        <p:guide pos="240"/>
        <p:guide pos="7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93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8410A52C-4CEF-68EA-CBAB-5984503000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ABBB61B-B341-8890-36EA-F8C1F815C6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5BC05-773C-43D3-AB6A-49A26AC225F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5CE056-80D9-0230-C21C-1C4755418A2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62CE8F-1727-0714-1A16-201E3DE83D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F32E3-9FC5-4A40-BD9B-F96441460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572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authors, affiliation,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3">
            <a:extLst>
              <a:ext uri="{FF2B5EF4-FFF2-40B4-BE49-F238E27FC236}">
                <a16:creationId xmlns:a16="http://schemas.microsoft.com/office/drawing/2014/main" id="{052933E0-4FCC-AA5B-1F81-DFD7C8071E9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81326" y="5931959"/>
            <a:ext cx="6229348" cy="52065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90488" tIns="44450" rIns="90488" bIns="44450" anchor="ctr" anchorCtr="0">
            <a:spAutoFit/>
          </a:bodyPr>
          <a:lstStyle/>
          <a:p>
            <a:pPr marL="0" indent="-342900" algn="ctr">
              <a:spcBef>
                <a:spcPct val="0"/>
              </a:spcBef>
            </a:pP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IEEE MTT-S Latin America Microwave Conference </a:t>
            </a:r>
          </a:p>
          <a:p>
            <a:pPr marL="0" indent="-342900" algn="ctr">
              <a:spcBef>
                <a:spcPct val="0"/>
              </a:spcBef>
            </a:pPr>
            <a:r>
              <a:rPr lang="en-US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Buenos Aires, Argentina, December 9-11, 2026</a:t>
            </a:r>
          </a:p>
        </p:txBody>
      </p:sp>
      <p:sp>
        <p:nvSpPr>
          <p:cNvPr id="28" name="Marcador de posición de imagen 27">
            <a:extLst>
              <a:ext uri="{FF2B5EF4-FFF2-40B4-BE49-F238E27FC236}">
                <a16:creationId xmlns:a16="http://schemas.microsoft.com/office/drawing/2014/main" id="{AF2B5905-03EA-68D4-6F55-B3843FD45B59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3562350" y="304801"/>
            <a:ext cx="5067300" cy="1104900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39" name="Marcador de contenido 38">
            <a:extLst>
              <a:ext uri="{FF2B5EF4-FFF2-40B4-BE49-F238E27FC236}">
                <a16:creationId xmlns:a16="http://schemas.microsoft.com/office/drawing/2014/main" id="{C8690DBF-73E4-4828-1A82-C104CBBAF44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28665" y="1748901"/>
            <a:ext cx="10734672" cy="1965850"/>
          </a:xfrm>
          <a:prstGeom prst="rect">
            <a:avLst/>
          </a:prstGeom>
        </p:spPr>
        <p:txBody>
          <a:bodyPr/>
          <a:lstStyle>
            <a:lvl1pPr algn="ctr">
              <a:buNone/>
              <a:defRPr sz="44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of the Presentation</a:t>
            </a:r>
          </a:p>
        </p:txBody>
      </p:sp>
      <p:sp>
        <p:nvSpPr>
          <p:cNvPr id="41" name="Marcador de contenido 40">
            <a:extLst>
              <a:ext uri="{FF2B5EF4-FFF2-40B4-BE49-F238E27FC236}">
                <a16:creationId xmlns:a16="http://schemas.microsoft.com/office/drawing/2014/main" id="{8B779847-95D7-E2AC-44F3-7F808902A0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28663" y="3761474"/>
            <a:ext cx="10734676" cy="934351"/>
          </a:xfrm>
          <a:prstGeom prst="rect">
            <a:avLst/>
          </a:prstGeom>
        </p:spPr>
        <p:txBody>
          <a:bodyPr/>
          <a:lstStyle>
            <a:lvl1pPr algn="ctr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 Name 1, Author Name 2, … (please underline the name of the presenting author)</a:t>
            </a:r>
          </a:p>
          <a:p>
            <a:pPr lvl="0"/>
            <a:endParaRPr lang="en-US" dirty="0"/>
          </a:p>
        </p:txBody>
      </p:sp>
      <p:sp>
        <p:nvSpPr>
          <p:cNvPr id="43" name="Marcador de contenido 42">
            <a:extLst>
              <a:ext uri="{FF2B5EF4-FFF2-40B4-BE49-F238E27FC236}">
                <a16:creationId xmlns:a16="http://schemas.microsoft.com/office/drawing/2014/main" id="{80B1319B-90E7-7586-A4EB-8A97C341822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28663" y="4742548"/>
            <a:ext cx="10734676" cy="93435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buNone/>
              <a:defRPr sz="16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Affiliation line 1</a:t>
            </a:r>
          </a:p>
          <a:p>
            <a:pPr lvl="0"/>
            <a:r>
              <a:rPr lang="en-US" dirty="0"/>
              <a:t>Affiliation line 2 </a:t>
            </a:r>
            <a:br>
              <a:rPr lang="en-US" dirty="0"/>
            </a:b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02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til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38">
            <a:extLst>
              <a:ext uri="{FF2B5EF4-FFF2-40B4-BE49-F238E27FC236}">
                <a16:creationId xmlns:a16="http://schemas.microsoft.com/office/drawing/2014/main" id="{263F9650-1677-F958-BD1E-B3DD0B8ADB0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76300" y="1762812"/>
            <a:ext cx="10439400" cy="333237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Big Title Text</a:t>
            </a:r>
          </a:p>
        </p:txBody>
      </p:sp>
    </p:spTree>
    <p:extLst>
      <p:ext uri="{BB962C8B-B14F-4D97-AF65-F5344CB8AC3E}">
        <p14:creationId xmlns:p14="http://schemas.microsoft.com/office/powerpoint/2010/main" val="336757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Tex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AA83BD2-257C-D1F8-576F-B3A4FE6009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243975"/>
            <a:ext cx="9144000" cy="34663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Alternative </a:t>
            </a:r>
            <a:r>
              <a:rPr lang="es-ES" dirty="0" err="1"/>
              <a:t>text</a:t>
            </a:r>
            <a:endParaRPr lang="en-US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7C5E4155-CE9E-1F7E-9324-F19CCAA55C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198848"/>
            <a:ext cx="10477500" cy="548640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AR" dirty="0"/>
              <a:t>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0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2" userDrawn="1">
          <p15:clr>
            <a:srgbClr val="FBAE40"/>
          </p15:clr>
        </p15:guide>
        <p15:guide id="2" orient="horz" pos="408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pos="1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ems/enume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39C85CB0-0F07-B671-8F5B-B732B08D74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199513"/>
            <a:ext cx="10461789" cy="545207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AR" dirty="0"/>
              <a:t>Slide Title</a:t>
            </a:r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FAA5E38-AFD7-CC03-7D2B-FBA2D36691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1257300"/>
            <a:ext cx="11315700" cy="5228341"/>
          </a:xfrm>
          <a:prstGeom prst="rect">
            <a:avLst/>
          </a:prstGeom>
        </p:spPr>
        <p:txBody>
          <a:bodyPr anchor="ctr"/>
          <a:lstStyle>
            <a:lvl1pPr marL="395288" indent="-395288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4538" indent="-349250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7113" indent="-282575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09688" indent="-287338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1788" indent="-282575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First Level</a:t>
            </a:r>
          </a:p>
          <a:p>
            <a:pPr lvl="1"/>
            <a:r>
              <a:rPr lang="es-ES" dirty="0"/>
              <a:t>Second Level</a:t>
            </a:r>
          </a:p>
          <a:p>
            <a:pPr lvl="2"/>
            <a:r>
              <a:rPr lang="es-ES" dirty="0" err="1"/>
              <a:t>Thirth</a:t>
            </a:r>
            <a:r>
              <a:rPr lang="es-ES" dirty="0"/>
              <a:t> Level</a:t>
            </a:r>
          </a:p>
          <a:p>
            <a:pPr lvl="3"/>
            <a:r>
              <a:rPr lang="es-ES" dirty="0" err="1"/>
              <a:t>Fourth</a:t>
            </a:r>
            <a:r>
              <a:rPr lang="es-ES" dirty="0"/>
              <a:t> Level</a:t>
            </a:r>
          </a:p>
          <a:p>
            <a:pPr lvl="4"/>
            <a:r>
              <a:rPr lang="es-ES" dirty="0" err="1"/>
              <a:t>Fifth</a:t>
            </a:r>
            <a:r>
              <a:rPr lang="es-ES" dirty="0"/>
              <a:t>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94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40" userDrawn="1">
          <p15:clr>
            <a:srgbClr val="FBAE40"/>
          </p15:clr>
        </p15:guide>
        <p15:guide id="3" pos="7440" userDrawn="1">
          <p15:clr>
            <a:srgbClr val="FBAE40"/>
          </p15:clr>
        </p15:guide>
        <p15:guide id="4" orient="horz" pos="4080" userDrawn="1">
          <p15:clr>
            <a:srgbClr val="FBAE40"/>
          </p15:clr>
        </p15:guide>
        <p15:guide id="5" orient="horz" pos="792" userDrawn="1">
          <p15:clr>
            <a:srgbClr val="FBAE40"/>
          </p15:clr>
        </p15:guide>
        <p15:guide id="6" pos="120" userDrawn="1">
          <p15:clr>
            <a:srgbClr val="FBAE40"/>
          </p15:clr>
        </p15:guide>
        <p15:guide id="7" pos="7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39C85CB0-0F07-B671-8F5B-B732B08D74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199513"/>
            <a:ext cx="10471215" cy="545207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AR" dirty="0"/>
              <a:t>Slide Title</a:t>
            </a:r>
            <a:endParaRPr lang="en-US" dirty="0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F68BCCB8-A3C9-01A8-9907-FD7C2F1E73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81001" y="1257300"/>
            <a:ext cx="11430000" cy="521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268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0">
          <p15:clr>
            <a:srgbClr val="FBAE40"/>
          </p15:clr>
        </p15:guide>
        <p15:guide id="2" pos="7440">
          <p15:clr>
            <a:srgbClr val="FBAE40"/>
          </p15:clr>
        </p15:guide>
        <p15:guide id="3" orient="horz" pos="4080">
          <p15:clr>
            <a:srgbClr val="FBAE40"/>
          </p15:clr>
        </p15:guide>
        <p15:guide id="4" orient="horz" pos="792" userDrawn="1">
          <p15:clr>
            <a:srgbClr val="FBAE40"/>
          </p15:clr>
        </p15:guide>
        <p15:guide id="5" pos="1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ems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12">
            <a:extLst>
              <a:ext uri="{FF2B5EF4-FFF2-40B4-BE49-F238E27FC236}">
                <a16:creationId xmlns:a16="http://schemas.microsoft.com/office/drawing/2014/main" id="{39C85CB0-0F07-B671-8F5B-B732B08D74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0500" y="199513"/>
            <a:ext cx="10480642" cy="545207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AR" dirty="0"/>
              <a:t>Slide Title</a:t>
            </a:r>
            <a:endParaRPr lang="en-US" dirty="0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F68BCCB8-A3C9-01A8-9907-FD7C2F1E735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6286499" y="1257300"/>
            <a:ext cx="5524501" cy="521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Marcador de texto 4">
            <a:extLst>
              <a:ext uri="{FF2B5EF4-FFF2-40B4-BE49-F238E27FC236}">
                <a16:creationId xmlns:a16="http://schemas.microsoft.com/office/drawing/2014/main" id="{646A116B-81C8-2F50-23DC-5A6FD41B57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9" y="1265941"/>
            <a:ext cx="5524501" cy="5219700"/>
          </a:xfrm>
          <a:prstGeom prst="rect">
            <a:avLst/>
          </a:prstGeom>
        </p:spPr>
        <p:txBody>
          <a:bodyPr anchor="ctr"/>
          <a:lstStyle>
            <a:lvl1pPr marL="395288" indent="-395288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4538" indent="-349250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7113" indent="-282575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09688" indent="-287338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1788" indent="-282575" algn="just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First Level</a:t>
            </a:r>
          </a:p>
          <a:p>
            <a:pPr lvl="1"/>
            <a:r>
              <a:rPr lang="es-ES" dirty="0"/>
              <a:t>Second Level</a:t>
            </a:r>
          </a:p>
          <a:p>
            <a:pPr lvl="2"/>
            <a:r>
              <a:rPr lang="es-ES" dirty="0" err="1"/>
              <a:t>Thirth</a:t>
            </a:r>
            <a:r>
              <a:rPr lang="es-ES" dirty="0"/>
              <a:t> Level</a:t>
            </a:r>
          </a:p>
          <a:p>
            <a:pPr lvl="3"/>
            <a:r>
              <a:rPr lang="es-ES" dirty="0" err="1"/>
              <a:t>Fourth</a:t>
            </a:r>
            <a:r>
              <a:rPr lang="es-ES" dirty="0"/>
              <a:t> Level</a:t>
            </a:r>
          </a:p>
          <a:p>
            <a:pPr lvl="4"/>
            <a:r>
              <a:rPr lang="es-ES" dirty="0" err="1"/>
              <a:t>Fifth</a:t>
            </a:r>
            <a:r>
              <a:rPr lang="es-ES" dirty="0"/>
              <a:t>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580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0" userDrawn="1">
          <p15:clr>
            <a:srgbClr val="FBAE40"/>
          </p15:clr>
        </p15:guide>
        <p15:guide id="2" pos="7440" userDrawn="1">
          <p15:clr>
            <a:srgbClr val="FBAE40"/>
          </p15:clr>
        </p15:guide>
        <p15:guide id="3" orient="horz" pos="4080" userDrawn="1">
          <p15:clr>
            <a:srgbClr val="FBAE40"/>
          </p15:clr>
        </p15:guide>
        <p15:guide id="4" orient="horz" pos="792" userDrawn="1">
          <p15:clr>
            <a:srgbClr val="FBAE40"/>
          </p15:clr>
        </p15:guide>
        <p15:guide id="5" pos="3720" userDrawn="1">
          <p15:clr>
            <a:srgbClr val="FBAE40"/>
          </p15:clr>
        </p15:guide>
        <p15:guide id="6" pos="3960" userDrawn="1">
          <p15:clr>
            <a:srgbClr val="FBAE40"/>
          </p15:clr>
        </p15:guide>
        <p15:guide id="7" pos="1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F2358B55-FD48-8B68-372E-5B7B55AB9E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35" y="5755797"/>
            <a:ext cx="1459274" cy="82296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BBEDD400-3D3C-F210-DD32-0F72C7CB20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367" y="5671978"/>
            <a:ext cx="1762501" cy="9144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3BB424C-8E62-BE61-EE6A-7AD94C12386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45" y="271622"/>
            <a:ext cx="2060579" cy="120157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D071838-082C-81C8-2D5E-ECBA5D4D28A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82100" y="288125"/>
            <a:ext cx="2335036" cy="116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2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128" userDrawn="1">
          <p15:clr>
            <a:srgbClr val="F26B43"/>
          </p15:clr>
        </p15:guide>
        <p15:guide id="4" pos="552" userDrawn="1">
          <p15:clr>
            <a:srgbClr val="F26B43"/>
          </p15:clr>
        </p15:guide>
        <p15:guide id="5" orient="horz" pos="888" userDrawn="1">
          <p15:clr>
            <a:srgbClr val="F26B43"/>
          </p15:clr>
        </p15:guide>
        <p15:guide id="6" orient="horz" pos="192" userDrawn="1">
          <p15:clr>
            <a:srgbClr val="F26B43"/>
          </p15:clr>
        </p15:guide>
        <p15:guide id="7" orient="horz" pos="35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6D36302-37B1-3C12-06A8-ADF11C7C95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1789"/>
            <a:ext cx="12192000" cy="14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8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0" r:id="rId2"/>
    <p:sldLayoutId id="2147483691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AF08C9E-B9CD-C49E-C46B-650265BB589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" b="937"/>
          <a:stretch/>
        </p:blipFill>
        <p:spPr>
          <a:xfrm>
            <a:off x="4276725" y="460789"/>
            <a:ext cx="3638550" cy="7945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2F2659-6B0C-15E5-833D-F710127C05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8663" y="1748900"/>
            <a:ext cx="10734676" cy="1680099"/>
          </a:xfrm>
        </p:spPr>
        <p:txBody>
          <a:bodyPr/>
          <a:lstStyle/>
          <a:p>
            <a:r>
              <a:rPr lang="es-AR" dirty="0"/>
              <a:t>Title </a:t>
            </a:r>
            <a:r>
              <a:rPr lang="es-AR" dirty="0" err="1"/>
              <a:t>of</a:t>
            </a:r>
            <a:r>
              <a:rPr lang="es-AR" dirty="0"/>
              <a:t> </a:t>
            </a:r>
            <a:r>
              <a:rPr lang="es-AR" dirty="0" err="1"/>
              <a:t>the</a:t>
            </a:r>
            <a:r>
              <a:rPr lang="es-AR" dirty="0"/>
              <a:t> </a:t>
            </a:r>
            <a:r>
              <a:rPr lang="es-AR" dirty="0" err="1"/>
              <a:t>Presentation</a:t>
            </a:r>
            <a:endParaRPr lang="en-U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E229519-97FF-416C-830F-1BECE3EDC02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28663" y="3429001"/>
            <a:ext cx="10734676" cy="1013098"/>
          </a:xfrm>
          <a:prstGeom prst="rect">
            <a:avLst/>
          </a:prstGeom>
        </p:spPr>
        <p:txBody>
          <a:bodyPr/>
          <a:lstStyle/>
          <a:p>
            <a:r>
              <a:rPr lang="es-AR" u="sng" dirty="0"/>
              <a:t>Author Name 1</a:t>
            </a:r>
            <a:r>
              <a:rPr lang="es-AR" dirty="0"/>
              <a:t>, Author Name 2, </a:t>
            </a:r>
            <a:r>
              <a:rPr lang="es-AR" dirty="0" err="1"/>
              <a:t>etc</a:t>
            </a:r>
            <a:br>
              <a:rPr lang="es-AR" dirty="0"/>
            </a:br>
            <a:r>
              <a:rPr lang="en-US" dirty="0"/>
              <a:t>(please underline the name of the presenting author)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422F18C-E727-8E05-01FC-459D69B253E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28663" y="4511402"/>
            <a:ext cx="10734676" cy="936898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dirty="0"/>
              <a:t>Affiliation line 1</a:t>
            </a:r>
          </a:p>
          <a:p>
            <a:pPr>
              <a:spcBef>
                <a:spcPts val="500"/>
              </a:spcBef>
            </a:pPr>
            <a:r>
              <a:rPr lang="en-US" dirty="0"/>
              <a:t>Affiliation line 2</a:t>
            </a:r>
          </a:p>
          <a:p>
            <a:pPr>
              <a:spcBef>
                <a:spcPts val="500"/>
              </a:spcBef>
            </a:pPr>
            <a:r>
              <a:rPr lang="en-US" dirty="0"/>
              <a:t>Affiliation line 3, etc.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16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9CB18A-43D0-EFFD-9D2E-971CC9FBEC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AR" dirty="0"/>
              <a:t>Content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EA191-EFDE-F981-D019-DD343700DC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s-AR" dirty="0"/>
              <a:t>General </a:t>
            </a:r>
            <a:r>
              <a:rPr lang="es-AR" dirty="0" err="1"/>
              <a:t>Guidelines</a:t>
            </a:r>
            <a:endParaRPr lang="es-AR" dirty="0"/>
          </a:p>
          <a:p>
            <a:pPr>
              <a:spcAft>
                <a:spcPts val="1200"/>
              </a:spcAft>
            </a:pPr>
            <a:r>
              <a:rPr lang="es-AR" dirty="0" err="1"/>
              <a:t>Template</a:t>
            </a:r>
            <a:r>
              <a:rPr lang="es-AR" dirty="0"/>
              <a:t> </a:t>
            </a:r>
            <a:r>
              <a:rPr lang="es-AR" dirty="0" err="1"/>
              <a:t>Guidelines</a:t>
            </a:r>
            <a:endParaRPr lang="es-AR" dirty="0"/>
          </a:p>
          <a:p>
            <a:pPr>
              <a:spcAft>
                <a:spcPts val="1200"/>
              </a:spcAft>
            </a:pPr>
            <a:r>
              <a:rPr lang="en-US" dirty="0"/>
              <a:t>Standard Presentation Framework</a:t>
            </a:r>
          </a:p>
          <a:p>
            <a:pPr>
              <a:spcAft>
                <a:spcPts val="1200"/>
              </a:spcAft>
            </a:pPr>
            <a:r>
              <a:rPr lang="en-US" dirty="0"/>
              <a:t>Some Recommendations about Preparation</a:t>
            </a:r>
          </a:p>
          <a:p>
            <a:pPr>
              <a:spcAft>
                <a:spcPts val="1200"/>
              </a:spcAft>
            </a:pPr>
            <a:r>
              <a:rPr lang="en-US" dirty="0"/>
              <a:t>Some Recommendations about Delivery</a:t>
            </a:r>
          </a:p>
          <a:p>
            <a:pPr>
              <a:spcAft>
                <a:spcPts val="1200"/>
              </a:spcAft>
            </a:pPr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18561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C4C830EE-3901-AEB9-B959-102F6FC812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AR" dirty="0"/>
              <a:t>General </a:t>
            </a:r>
            <a:r>
              <a:rPr lang="es-AR" dirty="0" err="1"/>
              <a:t>Guidelines</a:t>
            </a:r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34F5CD4-26D5-B27B-6B84-BC8F7AD315D4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spcAft>
                <a:spcPts val="1800"/>
              </a:spcAft>
            </a:pPr>
            <a:r>
              <a:rPr lang="en-US" dirty="0"/>
              <a:t>This suggested template is provided for LAMC 2026, though custom templates are welcome if they maintain a </a:t>
            </a:r>
            <a:r>
              <a:rPr lang="en-US" b="1" dirty="0"/>
              <a:t>clear and effective format</a:t>
            </a:r>
            <a:r>
              <a:rPr lang="en-US" dirty="0"/>
              <a:t>.</a:t>
            </a:r>
          </a:p>
          <a:p>
            <a:pPr lvl="0">
              <a:spcAft>
                <a:spcPts val="1800"/>
              </a:spcAft>
            </a:pPr>
            <a:r>
              <a:rPr lang="en-US" dirty="0"/>
              <a:t>A legible font size between 20 pt and 24 pt is recommended. Standard clean fonts like Arial, Calibri, or Helvetica work best for readability.</a:t>
            </a:r>
          </a:p>
          <a:p>
            <a:pPr lvl="0">
              <a:spcAft>
                <a:spcPts val="1800"/>
              </a:spcAft>
            </a:pPr>
            <a:r>
              <a:rPr lang="en-US" dirty="0"/>
              <a:t>All diagrams, charts, and figures should be large enough to be easily readable from the back of the room.</a:t>
            </a:r>
          </a:p>
        </p:txBody>
      </p:sp>
    </p:spTree>
    <p:extLst>
      <p:ext uri="{BB962C8B-B14F-4D97-AF65-F5344CB8AC3E}">
        <p14:creationId xmlns:p14="http://schemas.microsoft.com/office/powerpoint/2010/main" val="1554241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D9BEF-313A-2152-E99A-6645F4E4AD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AR" dirty="0" err="1"/>
              <a:t>Template</a:t>
            </a:r>
            <a:r>
              <a:rPr lang="es-AR" dirty="0"/>
              <a:t> </a:t>
            </a:r>
            <a:r>
              <a:rPr lang="es-AR" dirty="0" err="1"/>
              <a:t>Guidelines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3295B-AAA1-6D63-5DE3-0D9D33ED96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1485900"/>
            <a:ext cx="5524500" cy="49911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template includes predefined slide layouts that can be selected via the </a:t>
            </a:r>
            <a:r>
              <a:rPr lang="en-US" b="1" dirty="0"/>
              <a:t>New Slide</a:t>
            </a:r>
            <a:r>
              <a:rPr lang="en-US" dirty="0"/>
              <a:t> menu (see Fig.1).</a:t>
            </a:r>
          </a:p>
          <a:p>
            <a:pPr>
              <a:spcAft>
                <a:spcPts val="600"/>
              </a:spcAft>
            </a:pPr>
            <a:r>
              <a:rPr lang="en-US" dirty="0"/>
              <a:t>Alignment guides are included in the template to help maintain proper margins.</a:t>
            </a:r>
          </a:p>
          <a:p>
            <a:pPr>
              <a:spcAft>
                <a:spcPts val="600"/>
              </a:spcAft>
            </a:pPr>
            <a:r>
              <a:rPr lang="en-US" dirty="0"/>
              <a:t>It is recommended to follow the template guidelines to ensure visual consistency.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184EB4E-4748-81FB-53ED-9EE72B49A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03" y="1384416"/>
            <a:ext cx="4038404" cy="465443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3514655-E9B3-1983-F39F-E589B10D3419}"/>
              </a:ext>
            </a:extLst>
          </p:cNvPr>
          <p:cNvSpPr txBox="1"/>
          <p:nvPr/>
        </p:nvSpPr>
        <p:spPr>
          <a:xfrm>
            <a:off x="6347793" y="6116309"/>
            <a:ext cx="5340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Fig. 1: </a:t>
            </a: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titles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slides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A173159-7F07-9D7F-4D41-7C6CB98118E8}"/>
              </a:ext>
            </a:extLst>
          </p:cNvPr>
          <p:cNvSpPr/>
          <p:nvPr/>
        </p:nvSpPr>
        <p:spPr>
          <a:xfrm>
            <a:off x="8991600" y="2272783"/>
            <a:ext cx="208381" cy="2132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2E02FD3-A2CD-33A7-B8F7-47FCB61DD701}"/>
              </a:ext>
            </a:extLst>
          </p:cNvPr>
          <p:cNvCxnSpPr>
            <a:cxnSpLocks/>
          </p:cNvCxnSpPr>
          <p:nvPr/>
        </p:nvCxnSpPr>
        <p:spPr>
          <a:xfrm flipV="1">
            <a:off x="6724650" y="2422870"/>
            <a:ext cx="2245624" cy="4536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61E036A-A735-6469-8001-ECD08523EE6D}"/>
              </a:ext>
            </a:extLst>
          </p:cNvPr>
          <p:cNvCxnSpPr>
            <a:cxnSpLocks/>
          </p:cNvCxnSpPr>
          <p:nvPr/>
        </p:nvCxnSpPr>
        <p:spPr>
          <a:xfrm flipH="1">
            <a:off x="10616235" y="3574904"/>
            <a:ext cx="695325" cy="4095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4E915FD5-126E-38CD-3702-6E44EC4C3A6D}"/>
              </a:ext>
            </a:extLst>
          </p:cNvPr>
          <p:cNvSpPr/>
          <p:nvPr/>
        </p:nvSpPr>
        <p:spPr>
          <a:xfrm>
            <a:off x="6447044" y="2691884"/>
            <a:ext cx="388599" cy="36933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rgbClr val="FF0000"/>
                </a:solidFill>
              </a:rPr>
              <a:t>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C9FF87D-6823-B1ED-0A07-DDC3677CBF63}"/>
              </a:ext>
            </a:extLst>
          </p:cNvPr>
          <p:cNvSpPr/>
          <p:nvPr/>
        </p:nvSpPr>
        <p:spPr>
          <a:xfrm>
            <a:off x="11299818" y="3342301"/>
            <a:ext cx="388599" cy="369332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rgbClr val="FF0000"/>
                </a:solidFill>
              </a:rPr>
              <a:t>2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3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463DE31C-C8A8-A419-876C-1911AE9AF4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Standard Presentation Framework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8F265C-8148-E6F9-5C51-517BA8794C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A Standard Presentation Framework consists of:</a:t>
            </a:r>
          </a:p>
          <a:p>
            <a:pPr>
              <a:spcAft>
                <a:spcPts val="1200"/>
              </a:spcAft>
            </a:pPr>
            <a:r>
              <a:rPr lang="en-US" dirty="0"/>
              <a:t>A cover slide that includes the title, affiliations, and presenter details. </a:t>
            </a:r>
          </a:p>
          <a:p>
            <a:pPr>
              <a:spcAft>
                <a:spcPts val="1200"/>
              </a:spcAft>
            </a:pPr>
            <a:r>
              <a:rPr lang="en-US" dirty="0"/>
              <a:t>An outline slide that states the structure of the talk.</a:t>
            </a:r>
          </a:p>
          <a:p>
            <a:pPr>
              <a:spcAft>
                <a:spcPts val="1200"/>
              </a:spcAft>
            </a:pPr>
            <a:r>
              <a:rPr lang="en-US" dirty="0"/>
              <a:t>A typical content flow that encompasses the introduction, motivation, challenges, proposed solution, and conclusions.</a:t>
            </a:r>
          </a:p>
          <a:p>
            <a:pPr>
              <a:spcAft>
                <a:spcPts val="1200"/>
              </a:spcAft>
            </a:pPr>
            <a:r>
              <a:rPr lang="en-US" dirty="0"/>
              <a:t>A comparative analysis that contrasts your results with related works.</a:t>
            </a:r>
          </a:p>
          <a:p>
            <a:pPr>
              <a:spcAft>
                <a:spcPts val="1200"/>
              </a:spcAft>
            </a:pPr>
            <a:r>
              <a:rPr lang="en-US" dirty="0"/>
              <a:t>A concluding slide that summarizes the talk and reinforces the central idea.</a:t>
            </a:r>
          </a:p>
          <a:p>
            <a:pPr lvl="0"/>
            <a:r>
              <a:rPr lang="en-US" dirty="0"/>
              <a:t>A backup section that includes additional slides for potential questions.</a:t>
            </a:r>
          </a:p>
        </p:txBody>
      </p:sp>
    </p:spTree>
    <p:extLst>
      <p:ext uri="{BB962C8B-B14F-4D97-AF65-F5344CB8AC3E}">
        <p14:creationId xmlns:p14="http://schemas.microsoft.com/office/powerpoint/2010/main" val="3671170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3D14CF-0198-AE58-1079-74B5754000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Some Recommendations about Preparation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E84CD-8876-9C56-14B3-82B9AD5942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Plan and rehearse the presentation, ensuring the delivery feels structured yet conversational.</a:t>
            </a:r>
          </a:p>
          <a:p>
            <a:pPr>
              <a:spcAft>
                <a:spcPts val="600"/>
              </a:spcAft>
            </a:pPr>
            <a:r>
              <a:rPr lang="en-US" dirty="0"/>
              <a:t>Do not overload a single slide. Use more slides if necessary.</a:t>
            </a:r>
          </a:p>
          <a:p>
            <a:pPr>
              <a:spcAft>
                <a:spcPts val="600"/>
              </a:spcAft>
            </a:pPr>
            <a:r>
              <a:rPr lang="en-US" dirty="0"/>
              <a:t>Choose high contrast font colors. Use dark lines/text on a light background.</a:t>
            </a:r>
          </a:p>
          <a:p>
            <a:pPr>
              <a:spcAft>
                <a:spcPts val="600"/>
              </a:spcAft>
            </a:pPr>
            <a:r>
              <a:rPr lang="en-US" dirty="0"/>
              <a:t>Be sure your speech is given within the allowed time.</a:t>
            </a:r>
          </a:p>
          <a:p>
            <a:pPr>
              <a:spcAft>
                <a:spcPts val="600"/>
              </a:spcAft>
            </a:pPr>
            <a:r>
              <a:rPr lang="en-US" dirty="0"/>
              <a:t>Anticipate questions and be prepared to answer them.</a:t>
            </a:r>
          </a:p>
          <a:p>
            <a:pPr>
              <a:spcAft>
                <a:spcPts val="600"/>
              </a:spcAft>
            </a:pPr>
            <a:r>
              <a:rPr lang="en-US" dirty="0"/>
              <a:t>Upload your presentation well ahead the beginning of the conference. </a:t>
            </a:r>
          </a:p>
        </p:txBody>
      </p:sp>
    </p:spTree>
    <p:extLst>
      <p:ext uri="{BB962C8B-B14F-4D97-AF65-F5344CB8AC3E}">
        <p14:creationId xmlns:p14="http://schemas.microsoft.com/office/powerpoint/2010/main" val="3528411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089E4E-979B-AB4C-B22A-FC9B2D502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Some Recommendations about Delivery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874DA-1CE3-5F0C-0C42-1648A170D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1000" y="1257300"/>
            <a:ext cx="11315700" cy="522834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Keep frequent eye contact with the audience</a:t>
            </a:r>
          </a:p>
          <a:p>
            <a:pPr>
              <a:lnSpc>
                <a:spcPct val="150000"/>
              </a:lnSpc>
            </a:pPr>
            <a:r>
              <a:rPr lang="en-US" dirty="0"/>
              <a:t>Do not read notes during your presentation</a:t>
            </a:r>
          </a:p>
          <a:p>
            <a:pPr>
              <a:lnSpc>
                <a:spcPct val="150000"/>
              </a:lnSpc>
            </a:pPr>
            <a:r>
              <a:rPr lang="en-US" dirty="0"/>
              <a:t>Moderate your speech rate</a:t>
            </a:r>
          </a:p>
          <a:p>
            <a:pPr>
              <a:lnSpc>
                <a:spcPct val="150000"/>
              </a:lnSpc>
            </a:pPr>
            <a:r>
              <a:rPr lang="en-US" dirty="0"/>
              <a:t>Use moderate gestures to reinforce the verbal message</a:t>
            </a:r>
          </a:p>
          <a:p>
            <a:pPr>
              <a:lnSpc>
                <a:spcPct val="150000"/>
              </a:lnSpc>
            </a:pPr>
            <a:r>
              <a:rPr lang="en-US" dirty="0"/>
              <a:t>Do not use sound effects</a:t>
            </a:r>
          </a:p>
          <a:p>
            <a:pPr>
              <a:lnSpc>
                <a:spcPct val="150000"/>
              </a:lnSpc>
            </a:pPr>
            <a:r>
              <a:rPr lang="en-US" dirty="0"/>
              <a:t>Limit your presentation to the previously allocated time</a:t>
            </a:r>
          </a:p>
        </p:txBody>
      </p:sp>
    </p:spTree>
    <p:extLst>
      <p:ext uri="{BB962C8B-B14F-4D97-AF65-F5344CB8AC3E}">
        <p14:creationId xmlns:p14="http://schemas.microsoft.com/office/powerpoint/2010/main" val="2172540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767818FC-4E35-3759-FF7B-80831A8FC73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76300" y="1762812"/>
            <a:ext cx="10439400" cy="3332376"/>
          </a:xfrm>
        </p:spPr>
        <p:txBody>
          <a:bodyPr/>
          <a:lstStyle/>
          <a:p>
            <a:r>
              <a:rPr lang="es-AR" dirty="0" err="1"/>
              <a:t>Backup</a:t>
            </a:r>
            <a:r>
              <a:rPr lang="es-AR" dirty="0"/>
              <a:t> </a:t>
            </a:r>
            <a:r>
              <a:rPr lang="es-AR" dirty="0" err="1"/>
              <a:t>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E8F206-2C9A-8622-71BA-7F26F2B711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18024-483A-2D51-0DF5-FB3B99C99D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r>
              <a:rPr lang="en-US" dirty="0"/>
              <a:t>After your final slides, it is recommended to prepare some additional slides with figures, references, formulations, etc., to facilitate your answers to potential questions from the audience.</a:t>
            </a:r>
          </a:p>
        </p:txBody>
      </p:sp>
    </p:spTree>
    <p:extLst>
      <p:ext uri="{BB962C8B-B14F-4D97-AF65-F5344CB8AC3E}">
        <p14:creationId xmlns:p14="http://schemas.microsoft.com/office/powerpoint/2010/main" val="678201640"/>
      </p:ext>
    </p:extLst>
  </p:cSld>
  <p:clrMapOvr>
    <a:masterClrMapping/>
  </p:clrMapOvr>
</p:sld>
</file>

<file path=ppt/theme/theme1.xml><?xml version="1.0" encoding="utf-8"?>
<a:theme xmlns:a="http://schemas.openxmlformats.org/drawingml/2006/main" name="Big Title's Slides">
  <a:themeElements>
    <a:clrScheme name="LAMC2026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rtlCol="0" anchor="t" anchorCtr="0" compatLnSpc="1">
        <a:prstTxWarp prst="textNoShape">
          <a:avLst/>
        </a:prstTxWarp>
        <a:spAutoFit/>
      </a:bodyPr>
      <a:lstStyle>
        <a:defPPr marL="4572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75000"/>
          <a:buFont typeface="Wingdings" pitchFamily="2" charset="2"/>
          <a:buNone/>
          <a:tabLst/>
          <a:defRPr kumimoji="0" sz="26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anchor="ctr"/>
      <a:lstStyle>
        <a:defPPr algn="ctr">
          <a:spcAft>
            <a:spcPct val="50000"/>
          </a:spcAft>
          <a:defRPr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ormal 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961</TotalTime>
  <Words>438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Wingdings</vt:lpstr>
      <vt:lpstr>Big Title's Slides</vt:lpstr>
      <vt:lpstr>Normal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Francisco Nuñez</dc:creator>
  <cp:lastModifiedBy>Francisco Nuñez</cp:lastModifiedBy>
  <cp:revision>23</cp:revision>
  <dcterms:created xsi:type="dcterms:W3CDTF">2026-10-27T16:56:37Z</dcterms:created>
  <dcterms:modified xsi:type="dcterms:W3CDTF">2026-10-29T20:14:40Z</dcterms:modified>
</cp:coreProperties>
</file>